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5" r:id="rId5"/>
    <p:sldId id="273" r:id="rId6"/>
    <p:sldId id="274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BC8670-687F-4CE3-8E1D-6C95789937C8}">
          <p14:sldIdLst>
            <p14:sldId id="256"/>
            <p14:sldId id="266"/>
            <p14:sldId id="261"/>
            <p14:sldId id="265"/>
            <p14:sldId id="273"/>
            <p14:sldId id="274"/>
            <p14:sldId id="267"/>
            <p14:sldId id="268"/>
            <p14:sldId id="269"/>
            <p14:sldId id="270"/>
            <p14:sldId id="271"/>
            <p14:sldId id="272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95" d="100"/>
          <a:sy n="95" d="100"/>
        </p:scale>
        <p:origin x="-3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44732-AFEA-4BB3-83FC-C228615F6884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F6B98C-8D4C-430A-8D3F-98A58289FFC6}">
      <dgm:prSet phldrT="[Текст]" custT="1"/>
      <dgm:spPr/>
      <dgm:t>
        <a:bodyPr/>
        <a:lstStyle/>
        <a:p>
          <a:r>
            <a:rPr lang="ru-RU" sz="2000" i="1" dirty="0" smtClean="0"/>
            <a:t>Виды кейсов  в дошкольном образовании:</a:t>
          </a:r>
          <a:r>
            <a:rPr lang="ru-RU" sz="2000" dirty="0" smtClean="0"/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A625C-31B2-4F83-A5A3-EF9A04FE1913}" type="parTrans" cxnId="{B1432D66-F2C6-4442-BA60-2669096E4D38}">
      <dgm:prSet/>
      <dgm:spPr/>
      <dgm:t>
        <a:bodyPr/>
        <a:lstStyle/>
        <a:p>
          <a:endParaRPr lang="ru-RU"/>
        </a:p>
      </dgm:t>
    </dgm:pt>
    <dgm:pt modelId="{9243FD77-8D38-4EC3-9955-B6173BE2614C}" type="sibTrans" cxnId="{B1432D66-F2C6-4442-BA60-2669096E4D38}">
      <dgm:prSet/>
      <dgm:spPr/>
      <dgm:t>
        <a:bodyPr/>
        <a:lstStyle/>
        <a:p>
          <a:endParaRPr lang="ru-RU"/>
        </a:p>
      </dgm:t>
    </dgm:pt>
    <dgm:pt modelId="{01EC33FD-8E0A-4FDA-BDBC-ED67C236058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Фото-кейс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DE824-DAF7-4446-9524-B6B7DE389040}" type="parTrans" cxnId="{62457799-A1FA-4A69-8FD6-4D00742EEBCE}">
      <dgm:prSet/>
      <dgm:spPr/>
      <dgm:t>
        <a:bodyPr/>
        <a:lstStyle/>
        <a:p>
          <a:endParaRPr lang="ru-RU"/>
        </a:p>
      </dgm:t>
    </dgm:pt>
    <dgm:pt modelId="{A0B142CF-4B7C-4F50-9D04-6CF79C2F4705}" type="sibTrans" cxnId="{62457799-A1FA-4A69-8FD6-4D00742EEBCE}">
      <dgm:prSet/>
      <dgm:spPr/>
      <dgm:t>
        <a:bodyPr/>
        <a:lstStyle/>
        <a:p>
          <a:endParaRPr lang="ru-RU"/>
        </a:p>
      </dgm:t>
    </dgm:pt>
    <dgm:pt modelId="{455B2393-1246-4D10-B3FA-54BEDDA9BAC1}">
      <dgm:prSet phldrT="[Текст]"/>
      <dgm:spPr/>
      <dgm:t>
        <a:bodyPr/>
        <a:lstStyle/>
        <a:p>
          <a:r>
            <a:rPr lang="ru-RU" dirty="0" smtClean="0"/>
            <a:t>Ролевое проектирование</a:t>
          </a:r>
          <a:endParaRPr lang="ru-RU" dirty="0"/>
        </a:p>
      </dgm:t>
    </dgm:pt>
    <dgm:pt modelId="{F32F43A6-D631-4F82-A59E-563A0341397D}" type="parTrans" cxnId="{94F3B410-2C7E-4AEC-B86C-2F838F1C2107}">
      <dgm:prSet/>
      <dgm:spPr/>
      <dgm:t>
        <a:bodyPr/>
        <a:lstStyle/>
        <a:p>
          <a:endParaRPr lang="ru-RU"/>
        </a:p>
      </dgm:t>
    </dgm:pt>
    <dgm:pt modelId="{83DC4003-40BE-4AA2-8F8C-C5FC41E4573F}" type="sibTrans" cxnId="{94F3B410-2C7E-4AEC-B86C-2F838F1C2107}">
      <dgm:prSet/>
      <dgm:spPr/>
      <dgm:t>
        <a:bodyPr/>
        <a:lstStyle/>
        <a:p>
          <a:endParaRPr lang="ru-RU"/>
        </a:p>
      </dgm:t>
    </dgm:pt>
    <dgm:pt modelId="{A082702B-4AF4-4314-9901-41B3B0FB503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Кейс-иллюстрации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CCC27A63-C953-4F0D-81DF-12F5E4203C55}" type="parTrans" cxnId="{D9FC7BB4-A413-484B-9F47-D10960800224}">
      <dgm:prSet/>
      <dgm:spPr/>
      <dgm:t>
        <a:bodyPr/>
        <a:lstStyle/>
        <a:p>
          <a:endParaRPr lang="ru-RU"/>
        </a:p>
      </dgm:t>
    </dgm:pt>
    <dgm:pt modelId="{80832C7D-3136-4DF3-97D1-9FCAF56E8844}" type="sibTrans" cxnId="{D9FC7BB4-A413-484B-9F47-D10960800224}">
      <dgm:prSet/>
      <dgm:spPr/>
      <dgm:t>
        <a:bodyPr/>
        <a:lstStyle/>
        <a:p>
          <a:endParaRPr lang="ru-RU"/>
        </a:p>
      </dgm:t>
    </dgm:pt>
    <dgm:pt modelId="{A40FD4D0-0D19-45E8-B258-340A77CDD3CE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Анализ конкретной ситуации</a:t>
          </a:r>
          <a:endParaRPr lang="ru-RU" sz="1400" dirty="0">
            <a:solidFill>
              <a:schemeClr val="tx1"/>
            </a:solidFill>
          </a:endParaRPr>
        </a:p>
      </dgm:t>
    </dgm:pt>
    <dgm:pt modelId="{A03DF45D-ECB1-4805-B586-DC8090E2D2C6}" type="parTrans" cxnId="{F99BA073-6687-4C4D-A848-0D213E0A5125}">
      <dgm:prSet/>
      <dgm:spPr/>
      <dgm:t>
        <a:bodyPr/>
        <a:lstStyle/>
        <a:p>
          <a:endParaRPr lang="ru-RU"/>
        </a:p>
      </dgm:t>
    </dgm:pt>
    <dgm:pt modelId="{6322369E-183E-4A37-85C8-503C6CF59AAD}" type="sibTrans" cxnId="{F99BA073-6687-4C4D-A848-0D213E0A5125}">
      <dgm:prSet/>
      <dgm:spPr/>
      <dgm:t>
        <a:bodyPr/>
        <a:lstStyle/>
        <a:p>
          <a:endParaRPr lang="ru-RU"/>
        </a:p>
      </dgm:t>
    </dgm:pt>
    <dgm:pt modelId="{49B161D4-C42E-4B63-A12E-7786EDCC771B}">
      <dgm:prSet phldrT="[Текст]"/>
      <dgm:spPr/>
      <dgm:t>
        <a:bodyPr/>
        <a:lstStyle/>
        <a:p>
          <a:pPr algn="l"/>
          <a:endParaRPr lang="ru-RU" sz="900" dirty="0"/>
        </a:p>
      </dgm:t>
    </dgm:pt>
    <dgm:pt modelId="{FBBC60F4-4EA3-48C6-A970-B47ABD7D59BD}" type="parTrans" cxnId="{F1BFFF35-B770-4ACF-8028-D4E9FAFBE25A}">
      <dgm:prSet/>
      <dgm:spPr/>
      <dgm:t>
        <a:bodyPr/>
        <a:lstStyle/>
        <a:p>
          <a:endParaRPr lang="ru-RU"/>
        </a:p>
      </dgm:t>
    </dgm:pt>
    <dgm:pt modelId="{0373860E-95F8-47C4-9B85-45A1D5EC64BF}" type="sibTrans" cxnId="{F1BFFF35-B770-4ACF-8028-D4E9FAFBE25A}">
      <dgm:prSet/>
      <dgm:spPr/>
      <dgm:t>
        <a:bodyPr/>
        <a:lstStyle/>
        <a:p>
          <a:endParaRPr lang="ru-RU"/>
        </a:p>
      </dgm:t>
    </dgm:pt>
    <dgm:pt modelId="{687054B1-7021-4FA7-9482-4DC646FA6EC9}">
      <dgm:prSet phldrT="[Текст]"/>
      <dgm:spPr/>
      <dgm:t>
        <a:bodyPr/>
        <a:lstStyle/>
        <a:p>
          <a:pPr algn="l"/>
          <a:endParaRPr lang="ru-RU" sz="900" dirty="0"/>
        </a:p>
      </dgm:t>
    </dgm:pt>
    <dgm:pt modelId="{FCC8B1F3-4E66-47F7-9B56-356F2E9B8705}" type="parTrans" cxnId="{5D7D5168-89DE-4AF2-98F6-962A9C35E2AD}">
      <dgm:prSet/>
      <dgm:spPr/>
      <dgm:t>
        <a:bodyPr/>
        <a:lstStyle/>
        <a:p>
          <a:endParaRPr lang="ru-RU"/>
        </a:p>
      </dgm:t>
    </dgm:pt>
    <dgm:pt modelId="{ACB27A7B-2C50-49AE-9BDD-FFF474A2E023}" type="sibTrans" cxnId="{5D7D5168-89DE-4AF2-98F6-962A9C35E2AD}">
      <dgm:prSet/>
      <dgm:spPr/>
      <dgm:t>
        <a:bodyPr/>
        <a:lstStyle/>
        <a:p>
          <a:endParaRPr lang="ru-RU"/>
        </a:p>
      </dgm:t>
    </dgm:pt>
    <dgm:pt modelId="{1B93C037-F075-40EB-ABB4-AB4B69D670EF}">
      <dgm:prSet/>
      <dgm:spPr/>
    </dgm:pt>
    <dgm:pt modelId="{C0442D3E-303C-4302-948B-24B4FA745F4B}" type="parTrans" cxnId="{7C212F32-42D0-4A59-ADA1-FD0C9464CAAD}">
      <dgm:prSet/>
      <dgm:spPr/>
      <dgm:t>
        <a:bodyPr/>
        <a:lstStyle/>
        <a:p>
          <a:endParaRPr lang="ru-RU"/>
        </a:p>
      </dgm:t>
    </dgm:pt>
    <dgm:pt modelId="{E5F008FC-5665-45FA-9850-C2F723424019}" type="sibTrans" cxnId="{7C212F32-42D0-4A59-ADA1-FD0C9464CAAD}">
      <dgm:prSet/>
      <dgm:spPr/>
      <dgm:t>
        <a:bodyPr/>
        <a:lstStyle/>
        <a:p>
          <a:endParaRPr lang="ru-RU"/>
        </a:p>
      </dgm:t>
    </dgm:pt>
    <dgm:pt modelId="{1B1982AA-1F18-49E6-9542-1F33AC52E67D}" type="pres">
      <dgm:prSet presAssocID="{7B644732-AFEA-4BB3-83FC-C228615F68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565205-024F-4D2B-92FB-319118C7E2A6}" type="pres">
      <dgm:prSet presAssocID="{4CF6B98C-8D4C-430A-8D3F-98A58289FFC6}" presName="centerShape" presStyleLbl="node0" presStyleIdx="0" presStyleCnt="1"/>
      <dgm:spPr/>
    </dgm:pt>
    <dgm:pt modelId="{CE503CCA-6D51-4D5F-80AD-131B0621465A}" type="pres">
      <dgm:prSet presAssocID="{01EC33FD-8E0A-4FDA-BDBC-ED67C2360586}" presName="node" presStyleLbl="node1" presStyleIdx="0" presStyleCnt="4">
        <dgm:presLayoutVars>
          <dgm:bulletEnabled val="1"/>
        </dgm:presLayoutVars>
      </dgm:prSet>
      <dgm:spPr/>
    </dgm:pt>
    <dgm:pt modelId="{AAE54C6D-0C7E-4AC0-8F2A-01A3C347D418}" type="pres">
      <dgm:prSet presAssocID="{01EC33FD-8E0A-4FDA-BDBC-ED67C2360586}" presName="dummy" presStyleCnt="0"/>
      <dgm:spPr/>
    </dgm:pt>
    <dgm:pt modelId="{4549DB9A-2200-4E40-B26D-14ACC006639F}" type="pres">
      <dgm:prSet presAssocID="{A0B142CF-4B7C-4F50-9D04-6CF79C2F4705}" presName="sibTrans" presStyleLbl="sibTrans2D1" presStyleIdx="0" presStyleCnt="4"/>
      <dgm:spPr/>
    </dgm:pt>
    <dgm:pt modelId="{8CCD0220-825F-44C5-A7DE-3302026C7B8A}" type="pres">
      <dgm:prSet presAssocID="{455B2393-1246-4D10-B3FA-54BEDDA9BAC1}" presName="node" presStyleLbl="node1" presStyleIdx="1" presStyleCnt="4">
        <dgm:presLayoutVars>
          <dgm:bulletEnabled val="1"/>
        </dgm:presLayoutVars>
      </dgm:prSet>
      <dgm:spPr/>
    </dgm:pt>
    <dgm:pt modelId="{3D30AC56-0CA7-4D21-A3B5-EA8520F03CD4}" type="pres">
      <dgm:prSet presAssocID="{455B2393-1246-4D10-B3FA-54BEDDA9BAC1}" presName="dummy" presStyleCnt="0"/>
      <dgm:spPr/>
    </dgm:pt>
    <dgm:pt modelId="{3A790AB5-4257-4CF9-AC54-7E45C2D0D957}" type="pres">
      <dgm:prSet presAssocID="{83DC4003-40BE-4AA2-8F8C-C5FC41E4573F}" presName="sibTrans" presStyleLbl="sibTrans2D1" presStyleIdx="1" presStyleCnt="4"/>
      <dgm:spPr/>
    </dgm:pt>
    <dgm:pt modelId="{1F51AC2D-4BD8-4A91-A273-94CA504995ED}" type="pres">
      <dgm:prSet presAssocID="{A082702B-4AF4-4314-9901-41B3B0FB503C}" presName="node" presStyleLbl="node1" presStyleIdx="2" presStyleCnt="4">
        <dgm:presLayoutVars>
          <dgm:bulletEnabled val="1"/>
        </dgm:presLayoutVars>
      </dgm:prSet>
      <dgm:spPr/>
    </dgm:pt>
    <dgm:pt modelId="{1BBC8E6C-384A-4E88-A2C7-99E3DE3E45DC}" type="pres">
      <dgm:prSet presAssocID="{A082702B-4AF4-4314-9901-41B3B0FB503C}" presName="dummy" presStyleCnt="0"/>
      <dgm:spPr/>
    </dgm:pt>
    <dgm:pt modelId="{DFBE9067-D7B3-4A89-BA58-E4BFA970DA34}" type="pres">
      <dgm:prSet presAssocID="{80832C7D-3136-4DF3-97D1-9FCAF56E8844}" presName="sibTrans" presStyleLbl="sibTrans2D1" presStyleIdx="2" presStyleCnt="4"/>
      <dgm:spPr/>
    </dgm:pt>
    <dgm:pt modelId="{1733DF5D-4642-4643-870B-976BA246B78A}" type="pres">
      <dgm:prSet presAssocID="{A40FD4D0-0D19-45E8-B258-340A77CDD3CE}" presName="node" presStyleLbl="node1" presStyleIdx="3" presStyleCnt="4">
        <dgm:presLayoutVars>
          <dgm:bulletEnabled val="1"/>
        </dgm:presLayoutVars>
      </dgm:prSet>
      <dgm:spPr/>
    </dgm:pt>
    <dgm:pt modelId="{70040454-DB6A-439C-A4AD-FCBD436E30F2}" type="pres">
      <dgm:prSet presAssocID="{A40FD4D0-0D19-45E8-B258-340A77CDD3CE}" presName="dummy" presStyleCnt="0"/>
      <dgm:spPr/>
    </dgm:pt>
    <dgm:pt modelId="{94D4B793-6CA9-41BF-8413-B996488474A9}" type="pres">
      <dgm:prSet presAssocID="{6322369E-183E-4A37-85C8-503C6CF59AAD}" presName="sibTrans" presStyleLbl="sibTrans2D1" presStyleIdx="3" presStyleCnt="4"/>
      <dgm:spPr/>
    </dgm:pt>
  </dgm:ptLst>
  <dgm:cxnLst>
    <dgm:cxn modelId="{670D80F4-9D34-460C-9719-4B134CBE5D48}" type="presOf" srcId="{6322369E-183E-4A37-85C8-503C6CF59AAD}" destId="{94D4B793-6CA9-41BF-8413-B996488474A9}" srcOrd="0" destOrd="0" presId="urn:microsoft.com/office/officeart/2005/8/layout/radial6"/>
    <dgm:cxn modelId="{80AEAB92-386E-4B3F-B32C-6DB760C50FA6}" type="presOf" srcId="{687054B1-7021-4FA7-9482-4DC646FA6EC9}" destId="{1733DF5D-4642-4643-870B-976BA246B78A}" srcOrd="0" destOrd="2" presId="urn:microsoft.com/office/officeart/2005/8/layout/radial6"/>
    <dgm:cxn modelId="{5D7D5168-89DE-4AF2-98F6-962A9C35E2AD}" srcId="{A40FD4D0-0D19-45E8-B258-340A77CDD3CE}" destId="{687054B1-7021-4FA7-9482-4DC646FA6EC9}" srcOrd="1" destOrd="0" parTransId="{FCC8B1F3-4E66-47F7-9B56-356F2E9B8705}" sibTransId="{ACB27A7B-2C50-49AE-9BDD-FFF474A2E023}"/>
    <dgm:cxn modelId="{71864F33-8341-4E28-94D1-EA8C8894C5BB}" type="presOf" srcId="{83DC4003-40BE-4AA2-8F8C-C5FC41E4573F}" destId="{3A790AB5-4257-4CF9-AC54-7E45C2D0D957}" srcOrd="0" destOrd="0" presId="urn:microsoft.com/office/officeart/2005/8/layout/radial6"/>
    <dgm:cxn modelId="{B1432D66-F2C6-4442-BA60-2669096E4D38}" srcId="{7B644732-AFEA-4BB3-83FC-C228615F6884}" destId="{4CF6B98C-8D4C-430A-8D3F-98A58289FFC6}" srcOrd="0" destOrd="0" parTransId="{AE9A625C-31B2-4F83-A5A3-EF9A04FE1913}" sibTransId="{9243FD77-8D38-4EC3-9955-B6173BE2614C}"/>
    <dgm:cxn modelId="{62457799-A1FA-4A69-8FD6-4D00742EEBCE}" srcId="{4CF6B98C-8D4C-430A-8D3F-98A58289FFC6}" destId="{01EC33FD-8E0A-4FDA-BDBC-ED67C2360586}" srcOrd="0" destOrd="0" parTransId="{26DDE824-DAF7-4446-9524-B6B7DE389040}" sibTransId="{A0B142CF-4B7C-4F50-9D04-6CF79C2F4705}"/>
    <dgm:cxn modelId="{024A6B29-3DD8-4D19-AEE6-482610FBD4AC}" type="presOf" srcId="{4CF6B98C-8D4C-430A-8D3F-98A58289FFC6}" destId="{F2565205-024F-4D2B-92FB-319118C7E2A6}" srcOrd="0" destOrd="0" presId="urn:microsoft.com/office/officeart/2005/8/layout/radial6"/>
    <dgm:cxn modelId="{50E562B0-2EC2-4AA8-BD67-5F741215AA08}" type="presOf" srcId="{49B161D4-C42E-4B63-A12E-7786EDCC771B}" destId="{1733DF5D-4642-4643-870B-976BA246B78A}" srcOrd="0" destOrd="1" presId="urn:microsoft.com/office/officeart/2005/8/layout/radial6"/>
    <dgm:cxn modelId="{3A9749C9-3D88-4D00-838A-26F807F9C122}" type="presOf" srcId="{01EC33FD-8E0A-4FDA-BDBC-ED67C2360586}" destId="{CE503CCA-6D51-4D5F-80AD-131B0621465A}" srcOrd="0" destOrd="0" presId="urn:microsoft.com/office/officeart/2005/8/layout/radial6"/>
    <dgm:cxn modelId="{94F3B410-2C7E-4AEC-B86C-2F838F1C2107}" srcId="{4CF6B98C-8D4C-430A-8D3F-98A58289FFC6}" destId="{455B2393-1246-4D10-B3FA-54BEDDA9BAC1}" srcOrd="1" destOrd="0" parTransId="{F32F43A6-D631-4F82-A59E-563A0341397D}" sibTransId="{83DC4003-40BE-4AA2-8F8C-C5FC41E4573F}"/>
    <dgm:cxn modelId="{A829DA29-ADEC-454B-B9B9-84A4BDEF1C8D}" type="presOf" srcId="{A40FD4D0-0D19-45E8-B258-340A77CDD3CE}" destId="{1733DF5D-4642-4643-870B-976BA246B78A}" srcOrd="0" destOrd="0" presId="urn:microsoft.com/office/officeart/2005/8/layout/radial6"/>
    <dgm:cxn modelId="{0BED49A8-3A62-4BEE-84B2-D8413BE7AFED}" type="presOf" srcId="{A0B142CF-4B7C-4F50-9D04-6CF79C2F4705}" destId="{4549DB9A-2200-4E40-B26D-14ACC006639F}" srcOrd="0" destOrd="0" presId="urn:microsoft.com/office/officeart/2005/8/layout/radial6"/>
    <dgm:cxn modelId="{F1BFFF35-B770-4ACF-8028-D4E9FAFBE25A}" srcId="{A40FD4D0-0D19-45E8-B258-340A77CDD3CE}" destId="{49B161D4-C42E-4B63-A12E-7786EDCC771B}" srcOrd="0" destOrd="0" parTransId="{FBBC60F4-4EA3-48C6-A970-B47ABD7D59BD}" sibTransId="{0373860E-95F8-47C4-9B85-45A1D5EC64BF}"/>
    <dgm:cxn modelId="{7CE3C423-C063-4622-9567-B9D7015C6E4E}" type="presOf" srcId="{7B644732-AFEA-4BB3-83FC-C228615F6884}" destId="{1B1982AA-1F18-49E6-9542-1F33AC52E67D}" srcOrd="0" destOrd="0" presId="urn:microsoft.com/office/officeart/2005/8/layout/radial6"/>
    <dgm:cxn modelId="{C0D3682B-A1D7-4230-9135-0D1093EC1B0D}" type="presOf" srcId="{A082702B-4AF4-4314-9901-41B3B0FB503C}" destId="{1F51AC2D-4BD8-4A91-A273-94CA504995ED}" srcOrd="0" destOrd="0" presId="urn:microsoft.com/office/officeart/2005/8/layout/radial6"/>
    <dgm:cxn modelId="{7C212F32-42D0-4A59-ADA1-FD0C9464CAAD}" srcId="{7B644732-AFEA-4BB3-83FC-C228615F6884}" destId="{1B93C037-F075-40EB-ABB4-AB4B69D670EF}" srcOrd="1" destOrd="0" parTransId="{C0442D3E-303C-4302-948B-24B4FA745F4B}" sibTransId="{E5F008FC-5665-45FA-9850-C2F723424019}"/>
    <dgm:cxn modelId="{D9FC7BB4-A413-484B-9F47-D10960800224}" srcId="{4CF6B98C-8D4C-430A-8D3F-98A58289FFC6}" destId="{A082702B-4AF4-4314-9901-41B3B0FB503C}" srcOrd="2" destOrd="0" parTransId="{CCC27A63-C953-4F0D-81DF-12F5E4203C55}" sibTransId="{80832C7D-3136-4DF3-97D1-9FCAF56E8844}"/>
    <dgm:cxn modelId="{DE0CE6A7-A8AC-4F8B-B814-663CB23E0BFA}" type="presOf" srcId="{80832C7D-3136-4DF3-97D1-9FCAF56E8844}" destId="{DFBE9067-D7B3-4A89-BA58-E4BFA970DA34}" srcOrd="0" destOrd="0" presId="urn:microsoft.com/office/officeart/2005/8/layout/radial6"/>
    <dgm:cxn modelId="{6019F5FC-55BE-4F2B-8A0B-8F2CC9E91BF2}" type="presOf" srcId="{455B2393-1246-4D10-B3FA-54BEDDA9BAC1}" destId="{8CCD0220-825F-44C5-A7DE-3302026C7B8A}" srcOrd="0" destOrd="0" presId="urn:microsoft.com/office/officeart/2005/8/layout/radial6"/>
    <dgm:cxn modelId="{F99BA073-6687-4C4D-A848-0D213E0A5125}" srcId="{4CF6B98C-8D4C-430A-8D3F-98A58289FFC6}" destId="{A40FD4D0-0D19-45E8-B258-340A77CDD3CE}" srcOrd="3" destOrd="0" parTransId="{A03DF45D-ECB1-4805-B586-DC8090E2D2C6}" sibTransId="{6322369E-183E-4A37-85C8-503C6CF59AAD}"/>
    <dgm:cxn modelId="{BA18BD14-1BDA-48BF-B0F0-0D9FFECEC574}" type="presParOf" srcId="{1B1982AA-1F18-49E6-9542-1F33AC52E67D}" destId="{F2565205-024F-4D2B-92FB-319118C7E2A6}" srcOrd="0" destOrd="0" presId="urn:microsoft.com/office/officeart/2005/8/layout/radial6"/>
    <dgm:cxn modelId="{BAFE36AF-3993-4C39-A4B6-D743F90C3D78}" type="presParOf" srcId="{1B1982AA-1F18-49E6-9542-1F33AC52E67D}" destId="{CE503CCA-6D51-4D5F-80AD-131B0621465A}" srcOrd="1" destOrd="0" presId="urn:microsoft.com/office/officeart/2005/8/layout/radial6"/>
    <dgm:cxn modelId="{9304D212-28E6-4342-A1B6-164C56CEE655}" type="presParOf" srcId="{1B1982AA-1F18-49E6-9542-1F33AC52E67D}" destId="{AAE54C6D-0C7E-4AC0-8F2A-01A3C347D418}" srcOrd="2" destOrd="0" presId="urn:microsoft.com/office/officeart/2005/8/layout/radial6"/>
    <dgm:cxn modelId="{4C551680-030E-4C33-98C1-300D8F919DBD}" type="presParOf" srcId="{1B1982AA-1F18-49E6-9542-1F33AC52E67D}" destId="{4549DB9A-2200-4E40-B26D-14ACC006639F}" srcOrd="3" destOrd="0" presId="urn:microsoft.com/office/officeart/2005/8/layout/radial6"/>
    <dgm:cxn modelId="{D7D3114F-BFDF-4B17-B880-9867BF4F5D2C}" type="presParOf" srcId="{1B1982AA-1F18-49E6-9542-1F33AC52E67D}" destId="{8CCD0220-825F-44C5-A7DE-3302026C7B8A}" srcOrd="4" destOrd="0" presId="urn:microsoft.com/office/officeart/2005/8/layout/radial6"/>
    <dgm:cxn modelId="{E49402EF-59EB-4DFC-8E39-9B84D5827EE7}" type="presParOf" srcId="{1B1982AA-1F18-49E6-9542-1F33AC52E67D}" destId="{3D30AC56-0CA7-4D21-A3B5-EA8520F03CD4}" srcOrd="5" destOrd="0" presId="urn:microsoft.com/office/officeart/2005/8/layout/radial6"/>
    <dgm:cxn modelId="{A3B5BC64-AC53-4F2E-93A4-5846BDF24B05}" type="presParOf" srcId="{1B1982AA-1F18-49E6-9542-1F33AC52E67D}" destId="{3A790AB5-4257-4CF9-AC54-7E45C2D0D957}" srcOrd="6" destOrd="0" presId="urn:microsoft.com/office/officeart/2005/8/layout/radial6"/>
    <dgm:cxn modelId="{25EE4DDE-F21E-4993-828D-B34E9790921A}" type="presParOf" srcId="{1B1982AA-1F18-49E6-9542-1F33AC52E67D}" destId="{1F51AC2D-4BD8-4A91-A273-94CA504995ED}" srcOrd="7" destOrd="0" presId="urn:microsoft.com/office/officeart/2005/8/layout/radial6"/>
    <dgm:cxn modelId="{1094DB28-9AC6-4727-927B-4CC59E3BCFB6}" type="presParOf" srcId="{1B1982AA-1F18-49E6-9542-1F33AC52E67D}" destId="{1BBC8E6C-384A-4E88-A2C7-99E3DE3E45DC}" srcOrd="8" destOrd="0" presId="urn:microsoft.com/office/officeart/2005/8/layout/radial6"/>
    <dgm:cxn modelId="{986A5F95-4AA5-4191-90E5-E23FAE4AE464}" type="presParOf" srcId="{1B1982AA-1F18-49E6-9542-1F33AC52E67D}" destId="{DFBE9067-D7B3-4A89-BA58-E4BFA970DA34}" srcOrd="9" destOrd="0" presId="urn:microsoft.com/office/officeart/2005/8/layout/radial6"/>
    <dgm:cxn modelId="{64E96BCD-B7AF-4E00-AE09-2C95A81E530C}" type="presParOf" srcId="{1B1982AA-1F18-49E6-9542-1F33AC52E67D}" destId="{1733DF5D-4642-4643-870B-976BA246B78A}" srcOrd="10" destOrd="0" presId="urn:microsoft.com/office/officeart/2005/8/layout/radial6"/>
    <dgm:cxn modelId="{2DE092AD-81F0-430E-A19C-24BBFB73B613}" type="presParOf" srcId="{1B1982AA-1F18-49E6-9542-1F33AC52E67D}" destId="{70040454-DB6A-439C-A4AD-FCBD436E30F2}" srcOrd="11" destOrd="0" presId="urn:microsoft.com/office/officeart/2005/8/layout/radial6"/>
    <dgm:cxn modelId="{4407D94F-14AB-4EEC-A59E-5653B1EC0CEA}" type="presParOf" srcId="{1B1982AA-1F18-49E6-9542-1F33AC52E67D}" destId="{94D4B793-6CA9-41BF-8413-B996488474A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4B793-6CA9-41BF-8413-B996488474A9}">
      <dsp:nvSpPr>
        <dsp:cNvPr id="0" name=""/>
        <dsp:cNvSpPr/>
      </dsp:nvSpPr>
      <dsp:spPr>
        <a:xfrm>
          <a:off x="1546151" y="732235"/>
          <a:ext cx="4896136" cy="4896136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E9067-D7B3-4A89-BA58-E4BFA970DA34}">
      <dsp:nvSpPr>
        <dsp:cNvPr id="0" name=""/>
        <dsp:cNvSpPr/>
      </dsp:nvSpPr>
      <dsp:spPr>
        <a:xfrm>
          <a:off x="1546151" y="732235"/>
          <a:ext cx="4896136" cy="4896136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0AB5-4257-4CF9-AC54-7E45C2D0D957}">
      <dsp:nvSpPr>
        <dsp:cNvPr id="0" name=""/>
        <dsp:cNvSpPr/>
      </dsp:nvSpPr>
      <dsp:spPr>
        <a:xfrm>
          <a:off x="1546151" y="732235"/>
          <a:ext cx="4896136" cy="4896136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DB9A-2200-4E40-B26D-14ACC006639F}">
      <dsp:nvSpPr>
        <dsp:cNvPr id="0" name=""/>
        <dsp:cNvSpPr/>
      </dsp:nvSpPr>
      <dsp:spPr>
        <a:xfrm>
          <a:off x="1546151" y="732235"/>
          <a:ext cx="4896136" cy="4896136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5205-024F-4D2B-92FB-319118C7E2A6}">
      <dsp:nvSpPr>
        <dsp:cNvPr id="0" name=""/>
        <dsp:cNvSpPr/>
      </dsp:nvSpPr>
      <dsp:spPr>
        <a:xfrm>
          <a:off x="2868894" y="2054978"/>
          <a:ext cx="2250649" cy="2250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Виды кейсов  в дошкольном образовании:</a:t>
          </a:r>
          <a:r>
            <a:rPr lang="ru-RU" sz="2000" kern="1200" dirty="0" smtClean="0"/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94" y="2384578"/>
        <a:ext cx="1591449" cy="1591449"/>
      </dsp:txXfrm>
    </dsp:sp>
    <dsp:sp modelId="{CE503CCA-6D51-4D5F-80AD-131B0621465A}">
      <dsp:nvSpPr>
        <dsp:cNvPr id="0" name=""/>
        <dsp:cNvSpPr/>
      </dsp:nvSpPr>
      <dsp:spPr>
        <a:xfrm>
          <a:off x="3206492" y="1224"/>
          <a:ext cx="1575454" cy="1575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Фото-кейс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212" y="231944"/>
        <a:ext cx="1114014" cy="1114014"/>
      </dsp:txXfrm>
    </dsp:sp>
    <dsp:sp modelId="{8CCD0220-825F-44C5-A7DE-3302026C7B8A}">
      <dsp:nvSpPr>
        <dsp:cNvPr id="0" name=""/>
        <dsp:cNvSpPr/>
      </dsp:nvSpPr>
      <dsp:spPr>
        <a:xfrm>
          <a:off x="5597844" y="2392576"/>
          <a:ext cx="1575454" cy="15754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Ролевое проектирование</a:t>
          </a:r>
          <a:endParaRPr lang="ru-RU" sz="1200" kern="1200" dirty="0"/>
        </a:p>
      </dsp:txBody>
      <dsp:txXfrm>
        <a:off x="5828564" y="2623296"/>
        <a:ext cx="1114014" cy="1114014"/>
      </dsp:txXfrm>
    </dsp:sp>
    <dsp:sp modelId="{1F51AC2D-4BD8-4A91-A273-94CA504995ED}">
      <dsp:nvSpPr>
        <dsp:cNvPr id="0" name=""/>
        <dsp:cNvSpPr/>
      </dsp:nvSpPr>
      <dsp:spPr>
        <a:xfrm>
          <a:off x="3206492" y="4783928"/>
          <a:ext cx="1575454" cy="157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Кейс-иллюстрации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437212" y="5014648"/>
        <a:ext cx="1114014" cy="1114014"/>
      </dsp:txXfrm>
    </dsp:sp>
    <dsp:sp modelId="{1733DF5D-4642-4643-870B-976BA246B78A}">
      <dsp:nvSpPr>
        <dsp:cNvPr id="0" name=""/>
        <dsp:cNvSpPr/>
      </dsp:nvSpPr>
      <dsp:spPr>
        <a:xfrm>
          <a:off x="815140" y="2392576"/>
          <a:ext cx="1575454" cy="1575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Анализ конкретной ситуации</a:t>
          </a:r>
          <a:endParaRPr lang="ru-RU" sz="14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045860" y="2623296"/>
        <a:ext cx="1114014" cy="111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sbornik-metodicheskih-materialov-paket-fotokeys-etiket-2537387.html" TargetMode="External"/><Relationship Id="rId3" Type="http://schemas.openxmlformats.org/officeDocument/2006/relationships/hyperlink" Target="https://multiurok.ru/index.php/files/pedagogicheskii-opyt-raboty-keis-tekhnologiia-inno.html" TargetMode="External"/><Relationship Id="rId7" Type="http://schemas.openxmlformats.org/officeDocument/2006/relationships/hyperlink" Target="https://multiurok.ru/files/mastier-klass-ispol-zovaniie-foto-kieis-tiekhnolog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am.ru/detskijsad/master-klas-ispolzovanie-keis-metoda-v-rabote-s-detmi-doshkolnogo-vozrasta.html" TargetMode="External"/><Relationship Id="rId5" Type="http://schemas.openxmlformats.org/officeDocument/2006/relationships/hyperlink" Target="https://multiurok.ru/files/opyt-raboty-s-keis-tekhnologiei.html" TargetMode="External"/><Relationship Id="rId4" Type="http://schemas.openxmlformats.org/officeDocument/2006/relationships/hyperlink" Target="https://nsportal.ru/detskii-sad/vospitatelnaya-rabota/2018/10/24/master-klass-ispolzovanie-keys-tehnologii-v-rabote-s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4256" y="241161"/>
            <a:ext cx="7898004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12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Муниципальное бюджетное дошкольное образовательное учреждение муниципального образования Плавский район – детский сад п. Молочные Дворы</a:t>
            </a:r>
          </a:p>
          <a:p>
            <a:pPr algn="ctr"/>
            <a:endParaRPr lang="ru-RU" sz="12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 smtClean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endParaRPr lang="ru-RU" sz="12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/>
            <a:r>
              <a:rPr lang="ru-RU" sz="2800" b="1" i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«Использование кейс-метода в </a:t>
            </a:r>
            <a:r>
              <a:rPr lang="ru-RU" sz="28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познавательном развитие   детей   </a:t>
            </a:r>
            <a:r>
              <a:rPr lang="ru-RU" sz="2800" b="1" i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дошкольного возраста»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7357" y="3878663"/>
            <a:ext cx="499403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Автор:  Гигирева Елена Васильевна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Участник регионального этапа </a:t>
            </a:r>
            <a:r>
              <a:rPr lang="en-US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VII</a:t>
            </a:r>
            <a:r>
              <a:rPr lang="ru-RU" sz="14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14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Всероссийского  конкурса «Воспитатели России»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2019 </a:t>
            </a:r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endParaRPr lang="ru-RU" sz="1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748" y="130184"/>
            <a:ext cx="87470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Главная цель </a:t>
            </a:r>
            <a:r>
              <a:rPr lang="ru-RU" sz="1600" b="1" dirty="0" smtClean="0"/>
              <a:t>кейс-метода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развитие способности анализировать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и находить их решение.</a:t>
            </a: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–кейс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правильно переходить улицу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правила дорожного движения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рассматривают фото. Принимают ситуацию</a:t>
            </a:r>
            <a:r>
              <a:rPr lang="ru-RU" dirty="0"/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формулировка   проблемы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(обсуждение проблемы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600" b="1" dirty="0"/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как найти выход из сложившейся ситуации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  один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кажется правильнее всех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1" name="Picture 3" descr="C:\Users\user\Desktop\832753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96" y="2323621"/>
            <a:ext cx="3041299" cy="20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736"/>
            <a:ext cx="9132887" cy="71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8" y="1780381"/>
            <a:ext cx="3419720" cy="256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" y="17342"/>
            <a:ext cx="82647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(решение кейса):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озвучивают наиболее правильный ответ, по их мнению.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ситуации при которой дети показывают правильную ситуацию на дороге.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user\Desktop\VIaNtCUFB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52" y="3648409"/>
            <a:ext cx="3140643" cy="23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127" y="602902"/>
            <a:ext cx="8279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всего выше сказанного, можно сделать вывод о том 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детей к изучаемому материалу, развивает у них такие качества,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и грамотно излагать свои мысли.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исследовать различные проблемы и находить их решение, то есть, научиться работать с информацией.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28" y="2967666"/>
            <a:ext cx="2415915" cy="30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0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473525"/>
            <a:ext cx="724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Используемые источники</a:t>
            </a: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https</a:t>
            </a: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multiurok.ru/index.php/files/pedagogicheskii-opyt-raboty-keis-tekhnologiia-inno.html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4"/>
              </a:rPr>
              <a:t>https://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4"/>
              </a:rPr>
              <a:t>nsportal.ru/detskii-sad/vospitatelnaya-rabota/2018/10/24/master-klass-ispolzovanie-keys-tehnologii-v-rabote-s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5"/>
              </a:rPr>
              <a:t>https://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5"/>
              </a:rPr>
              <a:t>multiurok.ru/files/opyt-raboty-s-keis-tekhnologiei.html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6"/>
              </a:rPr>
              <a:t>https://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6"/>
              </a:rPr>
              <a:t>www.maam.ru/detskijsad/master-klas-ispolzovanie-keis-metoda-v-rabote-s-detmi-doshkolnogo-vozrasta.html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7"/>
              </a:rPr>
              <a:t>https://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7"/>
              </a:rPr>
              <a:t>multiurok.ru/files/mastier-klass-ispol-zovaniie-foto-kieis-tiekhnolog.html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r>
              <a:rPr lang="en-US" sz="1200" b="1" dirty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8"/>
              </a:rPr>
              <a:t>https://</a:t>
            </a:r>
            <a:r>
              <a:rPr lang="en-US" sz="1200" b="1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  <a:hlinkClick r:id="rId8"/>
              </a:rPr>
              <a:t>infourok.ru/sbornik-metodicheskih-materialov-paket-fotokeys-etiket-2537387.html</a:t>
            </a: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>
              <a:lnSpc>
                <a:spcPct val="150000"/>
              </a:lnSpc>
            </a:pP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endParaRPr lang="ru-RU" sz="1200" b="1" dirty="0" smtClean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228600" indent="-228600" algn="ctr">
              <a:lnSpc>
                <a:spcPct val="150000"/>
              </a:lnSpc>
              <a:buAutoNum type="arabicPeriod"/>
            </a:pPr>
            <a:endParaRPr lang="ru-RU" sz="1200" b="1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1" y="3734446"/>
            <a:ext cx="18954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23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0"/>
            <a:ext cx="9144000" cy="73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716" y="977761"/>
            <a:ext cx="85461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«Единственный путь, ведущий к знанию – это деятельность»</a:t>
            </a:r>
            <a:r>
              <a:rPr lang="ru-RU" dirty="0"/>
              <a:t> Джордж Бернард Шоу. </a:t>
            </a:r>
            <a:endParaRPr lang="ru-RU" dirty="0" smtClean="0"/>
          </a:p>
          <a:p>
            <a:r>
              <a:rPr lang="ru-RU" dirty="0" smtClean="0"/>
              <a:t>Динамичное развитие современного  мира  вынуждает педагога  действовать, искать новые методы работы, чтобы помочь дошкольникам гармонично вписаться в этот мир</a:t>
            </a:r>
          </a:p>
          <a:p>
            <a:r>
              <a:rPr lang="ru-RU" b="1" dirty="0" smtClean="0"/>
              <a:t>Кейс </a:t>
            </a:r>
            <a:r>
              <a:rPr lang="ru-RU" b="1" dirty="0"/>
              <a:t>-</a:t>
            </a:r>
            <a:r>
              <a:rPr lang="ru-RU" dirty="0"/>
              <a:t> </a:t>
            </a:r>
            <a:r>
              <a:rPr lang="ru-RU" b="1" dirty="0" smtClean="0"/>
              <a:t>метод</a:t>
            </a:r>
            <a:r>
              <a:rPr lang="ru-RU" dirty="0" smtClean="0"/>
              <a:t>– это один из новых инновационных методов работы </a:t>
            </a:r>
            <a:r>
              <a:rPr lang="ru-RU" dirty="0"/>
              <a:t>с дошкольниками. </a:t>
            </a:r>
            <a:endParaRPr lang="ru-RU" dirty="0" smtClean="0"/>
          </a:p>
          <a:p>
            <a:r>
              <a:rPr lang="ru-RU" b="1" dirty="0" smtClean="0"/>
              <a:t>Кейс-метод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 это современная </a:t>
            </a:r>
            <a:r>
              <a:rPr lang="ru-RU" dirty="0"/>
              <a:t>образовательная технология, в основе которой лежит анализ какой-то проблемной ситуации. Она объединяет в себе одновременно и ролевые игры, и метод проектов, и ситуативный анализ</a:t>
            </a:r>
            <a:r>
              <a:rPr lang="ru-RU" dirty="0" smtClean="0"/>
              <a:t>.</a:t>
            </a:r>
          </a:p>
          <a:p>
            <a:r>
              <a:rPr lang="ru-RU" dirty="0"/>
              <a:t>Суть </a:t>
            </a:r>
            <a:r>
              <a:rPr lang="ru-RU" b="1" dirty="0" smtClean="0"/>
              <a:t>кейс</a:t>
            </a:r>
            <a:r>
              <a:rPr lang="ru-RU" dirty="0" smtClean="0"/>
              <a:t>-</a:t>
            </a:r>
            <a:r>
              <a:rPr lang="ru-RU" b="1" dirty="0" smtClean="0"/>
              <a:t>метод</a:t>
            </a:r>
            <a:r>
              <a:rPr lang="ru-RU" dirty="0" smtClean="0"/>
              <a:t> </a:t>
            </a:r>
            <a:r>
              <a:rPr lang="ru-RU" dirty="0"/>
              <a:t>заключается в том, чтобы стимулировать познавательную активность детей через практическую </a:t>
            </a:r>
            <a:r>
              <a:rPr lang="ru-RU" dirty="0" smtClean="0"/>
              <a:t>деятельность </a:t>
            </a:r>
            <a:r>
              <a:rPr lang="ru-RU" dirty="0"/>
              <a:t>и диалог с помощью смоделированной ситуации. При этом любая моделируемая или реальная ситуация должна предполагать несколько решений и быть максимально приближена к опыту детей.</a:t>
            </a:r>
          </a:p>
        </p:txBody>
      </p:sp>
    </p:spTree>
    <p:extLst>
      <p:ext uri="{BB962C8B-B14F-4D97-AF65-F5344CB8AC3E}">
        <p14:creationId xmlns:p14="http://schemas.microsoft.com/office/powerpoint/2010/main" val="280312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7839"/>
          <a:stretch/>
        </p:blipFill>
        <p:spPr>
          <a:xfrm>
            <a:off x="0" y="-482321"/>
            <a:ext cx="9143999" cy="7340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3965" y="364849"/>
            <a:ext cx="78276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Кейс -</a:t>
            </a:r>
            <a:r>
              <a:rPr lang="ru-RU" sz="2000" dirty="0" smtClean="0"/>
              <a:t> </a:t>
            </a:r>
            <a:r>
              <a:rPr lang="ru-RU" sz="2000" dirty="0" smtClean="0"/>
              <a:t>метод </a:t>
            </a:r>
            <a:r>
              <a:rPr lang="ru-RU" sz="2000" dirty="0"/>
              <a:t>– от латинского </a:t>
            </a:r>
            <a:r>
              <a:rPr lang="ru-RU" sz="2000" dirty="0" err="1"/>
              <a:t>casus</a:t>
            </a:r>
            <a:r>
              <a:rPr lang="ru-RU" sz="2000" dirty="0"/>
              <a:t>- запутанный, необычный случай; от англ. </a:t>
            </a:r>
            <a:r>
              <a:rPr lang="ru-RU" sz="2000" dirty="0" err="1"/>
              <a:t>case</a:t>
            </a:r>
            <a:r>
              <a:rPr lang="ru-RU" sz="2000" dirty="0"/>
              <a:t> – чемоданчик, </a:t>
            </a:r>
            <a:r>
              <a:rPr lang="ru-RU" sz="2000" dirty="0" smtClean="0"/>
              <a:t>портфель</a:t>
            </a:r>
            <a:r>
              <a:rPr lang="ru-RU" sz="3200" dirty="0" smtClean="0"/>
              <a:t>.</a:t>
            </a: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Использование  этого  метода  впервые  было  применено в  США в Гарвардской  школе  Бизнеса  вначале  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nstantia" panose="02030602050306030303" pitchFamily="18" charset="0"/>
                <a:ea typeface="Tahoma" panose="020B0604030504040204" pitchFamily="34" charset="0"/>
                <a:cs typeface="Gotham Pro" panose="02000503040000020004" pitchFamily="50" charset="0"/>
              </a:rPr>
              <a:t>20-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тых годов   и ориентирован он был на школьников и студентов.</a:t>
            </a:r>
            <a:r>
              <a:rPr lang="ru-RU" b="1" i="1" dirty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b="1" i="1" dirty="0" smtClean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В </a:t>
            </a:r>
            <a:r>
              <a:rPr lang="ru-RU" b="1" i="1" dirty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России 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эту  </a:t>
            </a:r>
            <a:r>
              <a:rPr lang="ru-RU" b="1" i="1" dirty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технологию 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называют ситуационными задачами или метом анализа конкретных ситуаций</a:t>
            </a:r>
            <a:b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</a:b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Но  все течет , все изменяется и  элементы кейс – технологий стали применять в познавательном развитие детей дошкольного возраста.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42" y="3837401"/>
            <a:ext cx="1895816" cy="20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7839"/>
          <a:stretch/>
        </p:blipFill>
        <p:spPr>
          <a:xfrm>
            <a:off x="1" y="-482321"/>
            <a:ext cx="9143999" cy="7340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3965" y="364849"/>
            <a:ext cx="78276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Кейс -</a:t>
            </a:r>
            <a:r>
              <a:rPr lang="ru-RU" sz="2000" dirty="0" smtClean="0"/>
              <a:t> </a:t>
            </a:r>
            <a:r>
              <a:rPr lang="ru-RU" sz="2000" b="1" dirty="0"/>
              <a:t>технология</a:t>
            </a:r>
            <a:r>
              <a:rPr lang="ru-RU" sz="2000" dirty="0"/>
              <a:t> –метод анализа практической ситуации</a:t>
            </a:r>
            <a:r>
              <a:rPr lang="ru-RU" sz="2000" dirty="0" smtClean="0"/>
              <a:t>,   реальной </a:t>
            </a:r>
            <a:r>
              <a:rPr lang="ru-RU" sz="2000" dirty="0"/>
              <a:t>и смоделированной. В отличие от вопросов, тестов и задач он позволяет оценить </a:t>
            </a:r>
            <a:r>
              <a:rPr lang="ru-RU" sz="2000" dirty="0" smtClean="0"/>
              <a:t>не объем </a:t>
            </a:r>
            <a:r>
              <a:rPr lang="ru-RU" sz="2000" dirty="0"/>
              <a:t>усвоенной информации, а готовность ребенка к практической </a:t>
            </a:r>
            <a:r>
              <a:rPr lang="ru-RU" sz="2000" dirty="0" smtClean="0"/>
              <a:t>деятельности </a:t>
            </a:r>
            <a:r>
              <a:rPr lang="ru-RU" sz="2000" dirty="0"/>
              <a:t>через актуализацию полученных знаний. </a:t>
            </a:r>
            <a:endParaRPr lang="ru-RU" sz="2000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/>
              <a:t>Предназначение кейс – метода</a:t>
            </a:r>
          </a:p>
          <a:p>
            <a:pPr lvl="0" algn="ctr"/>
            <a:endParaRPr lang="ru-RU" b="1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95085" y="2553640"/>
            <a:ext cx="2386480" cy="1375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944544" y="3950438"/>
            <a:ext cx="2117691" cy="1229770"/>
          </a:xfrm>
          <a:prstGeom prst="roundRect">
            <a:avLst>
              <a:gd name="adj" fmla="val 21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поставленной проблемы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513" y="4087800"/>
            <a:ext cx="2019718" cy="1092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информацией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81565" y="2553640"/>
            <a:ext cx="90435" cy="1244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743011" y="3798277"/>
            <a:ext cx="1657978" cy="94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решения проблемы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26782" y="2553640"/>
            <a:ext cx="2356339" cy="1534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5"/>
            <a:ext cx="9144000" cy="73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5802860"/>
              </p:ext>
            </p:extLst>
          </p:nvPr>
        </p:nvGraphicFramePr>
        <p:xfrm>
          <a:off x="472273" y="271305"/>
          <a:ext cx="7988439" cy="636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8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7839"/>
          <a:stretch/>
        </p:blipFill>
        <p:spPr>
          <a:xfrm>
            <a:off x="-1" y="-854111"/>
            <a:ext cx="9143999" cy="7712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288" y="-180871"/>
            <a:ext cx="81793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кейсу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четко поставленной цели создания;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 типичные ситуации реальной 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актуальным;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аналитическое мышление;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соответствующий уровень трудности;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провоцировать дискуссию;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несколько решений.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78" y="3617406"/>
            <a:ext cx="2259208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5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77" y="0"/>
            <a:ext cx="9251473" cy="75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0724"/>
            <a:ext cx="907366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Чем отличается кейс от проблемной ситуации?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endParaRPr lang="ru-RU" sz="1050" dirty="0"/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не предлагает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в открытом виде, им предстоит вычленить ее из той информации, которая содержится в описании кейса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это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ейс-метод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близко подходит к проблемному обучению –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тот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другой подход ориентированы на активизацию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 ситуации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/>
              <a:t> </a:t>
            </a:r>
            <a:r>
              <a:rPr lang="ru-RU" sz="1400" b="1" dirty="0" smtClean="0"/>
              <a:t> Технология</a:t>
            </a:r>
            <a:r>
              <a:rPr lang="ru-RU" sz="1400" b="1" dirty="0"/>
              <a:t>: Кейс </a:t>
            </a:r>
            <a:r>
              <a:rPr lang="ru-RU" sz="1400" b="1" dirty="0" smtClean="0"/>
              <a:t>–фото(подготовительная к школе группа)</a:t>
            </a:r>
          </a:p>
          <a:p>
            <a:r>
              <a:rPr lang="ru-RU" sz="1400" b="1" dirty="0"/>
              <a:t>В «фото – кейс» входит:</a:t>
            </a:r>
            <a:endParaRPr lang="ru-RU" sz="1400" dirty="0"/>
          </a:p>
          <a:p>
            <a:r>
              <a:rPr lang="ru-RU" sz="1400" dirty="0"/>
              <a:t>Фото, сюжет которого отражает какую – либо проблему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 мультимедийная фотография предметов: бумага, глина, береста,  папирус.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-Воспитатель. Мне нужно написать письмо , у меня есть только вот эти предметы я не знаю, какой предмет подойдет лучше всего.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/>
              <a:t>Деятельность детей</a:t>
            </a:r>
            <a:r>
              <a:rPr lang="ru-RU" sz="1400" dirty="0"/>
              <a:t> </a:t>
            </a:r>
            <a:r>
              <a:rPr lang="ru-RU" sz="1400" dirty="0" smtClean="0"/>
              <a:t>  </a:t>
            </a:r>
            <a:endParaRPr lang="ru-RU" sz="1400" dirty="0"/>
          </a:p>
          <a:p>
            <a:r>
              <a:rPr lang="ru-RU" sz="1400" b="1" dirty="0"/>
              <a:t>I. Мотивационный</a:t>
            </a:r>
            <a:endParaRPr lang="ru-RU" sz="1400" dirty="0"/>
          </a:p>
          <a:p>
            <a:r>
              <a:rPr lang="ru-RU" sz="1400" b="1" dirty="0" smtClean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Вам надо написать письмо, что вы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из предложенных предметов?</a:t>
            </a:r>
            <a:endParaRPr lang="ru-RU" sz="1400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интерес к предстоящей деятельности. </a:t>
            </a:r>
            <a:endParaRPr lang="ru-RU" sz="1400" dirty="0"/>
          </a:p>
          <a:p>
            <a:r>
              <a:rPr lang="ru-RU" sz="1400" b="1" dirty="0"/>
              <a:t>II. Ознакомительно - аналитический </a:t>
            </a:r>
            <a:endParaRPr lang="ru-RU" sz="1400" dirty="0"/>
          </a:p>
          <a:p>
            <a:r>
              <a:rPr lang="ru-RU" sz="1400" b="1" dirty="0"/>
              <a:t>Кейс-фото.</a:t>
            </a:r>
            <a:endParaRPr lang="ru-RU" sz="1400" dirty="0"/>
          </a:p>
          <a:p>
            <a:r>
              <a:rPr lang="ru-RU" sz="1400" dirty="0" smtClean="0"/>
              <a:t>  </a:t>
            </a:r>
            <a:r>
              <a:rPr lang="ru-RU" sz="1400" dirty="0"/>
              <a:t>почему </a:t>
            </a:r>
            <a:r>
              <a:rPr lang="ru-RU" sz="1400" dirty="0" smtClean="0"/>
              <a:t>именно эти предметы используются для письма?</a:t>
            </a:r>
            <a:endParaRPr lang="ru-RU" sz="1400" dirty="0"/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предметов, больше всего подходит для этого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ситуацией, заданием.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знания (анализируют, обобщают, систематизируют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Концентрируются на поиске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предстоящей деятельности</a:t>
            </a:r>
            <a:r>
              <a:rPr lang="ru-RU" dirty="0"/>
              <a:t>. 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ocuments\флешка2\фото телефон\флешка\DCIM\Camera\20161125_105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09" y="5553788"/>
            <a:ext cx="2557972" cy="17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42" y="5413263"/>
            <a:ext cx="2010998" cy="17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7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6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015" y="409541"/>
            <a:ext cx="82798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Организационно - поисковый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разделимся на группы и попробуем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самый удобный материал для письма.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и расскажите каким образом.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группы.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Вспоминают и уточняют правила сотрудничества.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обсуждении, рассуждают, анализируют.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для всей группы решение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IV.Презентационный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, представьте свои варианты и решение нашей проблемы.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Обьясните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вариант нам лучше подойдет.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решения и обосновывают его.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Итоговый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как бы вы поступили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месте?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очень хорошо разобрались в ситуации, и я знаю,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поступите 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вариант решения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примеры аналогичных ситуаций 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опыта, размышляют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 как сейчас пишут письма.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user\Documents\флешка2\фото телефон\флешка\DCIM\Camera\20161125_11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9" y="4979466"/>
            <a:ext cx="3062077" cy="17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флешка2\фото телефон\флешка\DCIM\Camera\20161125_111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52" y="5060496"/>
            <a:ext cx="2918023" cy="16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9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7839"/>
          <a:stretch/>
        </p:blipFill>
        <p:spPr>
          <a:xfrm>
            <a:off x="1" y="-482321"/>
            <a:ext cx="9143999" cy="7340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3965" y="364849"/>
            <a:ext cx="78276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Кейс -</a:t>
            </a:r>
            <a:r>
              <a:rPr lang="ru-RU" sz="2000" dirty="0" smtClean="0"/>
              <a:t> </a:t>
            </a:r>
            <a:r>
              <a:rPr lang="ru-RU" sz="2000" b="1" dirty="0" smtClean="0"/>
              <a:t>метод</a:t>
            </a:r>
            <a:r>
              <a:rPr lang="ru-RU" sz="2000" dirty="0" smtClean="0"/>
              <a:t> </a:t>
            </a:r>
            <a:r>
              <a:rPr lang="ru-RU" sz="2000" dirty="0"/>
              <a:t>–метод анализа практической ситуации</a:t>
            </a:r>
            <a:r>
              <a:rPr lang="ru-RU" sz="2000" dirty="0" smtClean="0"/>
              <a:t>,   реальной </a:t>
            </a:r>
            <a:r>
              <a:rPr lang="ru-RU" sz="2000" dirty="0"/>
              <a:t>и смоделированной. В отличие от вопросов, тестов и задач он позволяет оценить </a:t>
            </a:r>
            <a:r>
              <a:rPr lang="ru-RU" sz="2000" dirty="0" smtClean="0"/>
              <a:t>не объем </a:t>
            </a:r>
            <a:r>
              <a:rPr lang="ru-RU" sz="2000" dirty="0"/>
              <a:t>усвоенной информации, а готовность ребенка к практической </a:t>
            </a:r>
            <a:r>
              <a:rPr lang="ru-RU" sz="2000" dirty="0" smtClean="0"/>
              <a:t>деятельности </a:t>
            </a:r>
            <a:r>
              <a:rPr lang="ru-RU" sz="2000" dirty="0"/>
              <a:t>через актуализацию полученных знаний. </a:t>
            </a:r>
            <a:endParaRPr lang="ru-RU" sz="2000" dirty="0" smtClean="0"/>
          </a:p>
          <a:p>
            <a:pPr lvl="0" algn="ctr"/>
            <a:r>
              <a:rPr lang="ru-RU" sz="2000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 кейс-ситуации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(поставленная проблема):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очень легкая и легко рвется, но  она сможет выдержать кубик, который тяжелее ее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вариант,  при котором бумага станет прочной.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группы и экспериментируют с бумагой, после чего находят несколько вариантов, при которых бумага может выдерживать предмет тяжелее себя</a:t>
            </a:r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/>
              <a:t> </a:t>
            </a:r>
          </a:p>
          <a:p>
            <a:pPr lvl="0" algn="ctr"/>
            <a:endParaRPr lang="ru-RU" b="1" dirty="0" smtClean="0"/>
          </a:p>
        </p:txBody>
      </p:sp>
      <p:pic>
        <p:nvPicPr>
          <p:cNvPr id="6146" name="Picture 2" descr="C:\Users\user\Documents\флешка2\фото телефон\флешка\DCIM\Camera\20161125_1105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/>
          <a:stretch/>
        </p:blipFill>
        <p:spPr bwMode="auto">
          <a:xfrm>
            <a:off x="3016399" y="4923033"/>
            <a:ext cx="2448009" cy="15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флешка2\фото телефон\флешка\DCIM\Camera\20161125_1105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/>
          <a:stretch/>
        </p:blipFill>
        <p:spPr bwMode="auto">
          <a:xfrm>
            <a:off x="401935" y="4220308"/>
            <a:ext cx="2452679" cy="15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флешка2\фото телефон\флешка\DCIM\Camera\20161125_1106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1735" r="13721" b="23044"/>
          <a:stretch/>
        </p:blipFill>
        <p:spPr bwMode="auto">
          <a:xfrm>
            <a:off x="5777802" y="3667647"/>
            <a:ext cx="2723841" cy="17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99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830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93</cp:revision>
  <cp:lastPrinted>2019-08-15T19:32:59Z</cp:lastPrinted>
  <dcterms:created xsi:type="dcterms:W3CDTF">2013-11-19T05:52:05Z</dcterms:created>
  <dcterms:modified xsi:type="dcterms:W3CDTF">2019-08-15T19:33:42Z</dcterms:modified>
</cp:coreProperties>
</file>